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handoutMasterIdLst>
    <p:handoutMasterId r:id="rId8"/>
  </p:handoutMasterIdLst>
  <p:sldIdLst>
    <p:sldId id="3856" r:id="rId2"/>
    <p:sldId id="3851" r:id="rId3"/>
    <p:sldId id="3852" r:id="rId4"/>
    <p:sldId id="3853" r:id="rId5"/>
    <p:sldId id="3854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00FF"/>
    <a:srgbClr val="99CC00"/>
    <a:srgbClr val="008000"/>
    <a:srgbClr val="FFFF00"/>
    <a:srgbClr val="D5D000"/>
    <a:srgbClr val="009900"/>
    <a:srgbClr val="0033CC"/>
    <a:srgbClr val="CCECFF"/>
    <a:srgbClr val="FF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16790-F65D-4F9A-A351-EF4CB16064A5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07777-5434-4F3B-A78D-DAC16F9D6F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554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8FBAA-00BC-4CF5-AD3C-A5516FC6FEBC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DBC44-A83A-4A4E-B495-E24F573A1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186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39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78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99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1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76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40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3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25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57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75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8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1F74F-D59B-4DE6-979B-213346A1F78A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4E5B5-E2FC-4F8F-80B5-F7BCF6630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59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2A15D7F1-729A-4A39-A2D5-8358524C4DF2}"/>
              </a:ext>
            </a:extLst>
          </p:cNvPr>
          <p:cNvSpPr/>
          <p:nvPr/>
        </p:nvSpPr>
        <p:spPr>
          <a:xfrm>
            <a:off x="0" y="520118"/>
            <a:ext cx="2080009" cy="81342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Челябинск линиями в программу 2">
            <a:extLst>
              <a:ext uri="{FF2B5EF4-FFF2-40B4-BE49-F238E27FC236}">
                <a16:creationId xmlns:a16="http://schemas.microsoft.com/office/drawing/2014/main" id="{378F0D8B-6437-4732-873B-7362FAB9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79" y="5588596"/>
            <a:ext cx="4723435" cy="125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9" y="292864"/>
            <a:ext cx="2049363" cy="7101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0003" y="1823661"/>
            <a:ext cx="102808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1459A7"/>
                </a:solidFill>
              </a:rPr>
              <a:t>Консультационные встречи </a:t>
            </a:r>
            <a:endParaRPr lang="ru-RU" sz="2800" b="1" dirty="0">
              <a:solidFill>
                <a:srgbClr val="1459A7"/>
              </a:solidFill>
            </a:endParaRPr>
          </a:p>
          <a:p>
            <a:pPr algn="ctr"/>
            <a:r>
              <a:rPr lang="ru-RU" sz="2800" b="1" dirty="0">
                <a:solidFill>
                  <a:srgbClr val="1459A7"/>
                </a:solidFill>
              </a:rPr>
              <a:t>для </a:t>
            </a:r>
            <a:r>
              <a:rPr lang="ru-RU" sz="2800" b="1" dirty="0">
                <a:solidFill>
                  <a:srgbClr val="1459A7"/>
                </a:solidFill>
              </a:rPr>
              <a:t>школьных команд общеобразовательных организаций, </a:t>
            </a:r>
            <a:endParaRPr lang="ru-RU" sz="2800" b="1" dirty="0">
              <a:solidFill>
                <a:srgbClr val="1459A7"/>
              </a:solidFill>
            </a:endParaRPr>
          </a:p>
          <a:p>
            <a:pPr algn="ctr"/>
            <a:r>
              <a:rPr lang="ru-RU" sz="2800" b="1" dirty="0">
                <a:solidFill>
                  <a:srgbClr val="1459A7"/>
                </a:solidFill>
              </a:rPr>
              <a:t>в </a:t>
            </a:r>
            <a:r>
              <a:rPr lang="ru-RU" sz="2800" b="1" dirty="0">
                <a:solidFill>
                  <a:srgbClr val="1459A7"/>
                </a:solidFill>
              </a:rPr>
              <a:t>которых обучаются дети с миграционной </a:t>
            </a:r>
            <a:r>
              <a:rPr lang="ru-RU" sz="2800" b="1" dirty="0">
                <a:solidFill>
                  <a:srgbClr val="1459A7"/>
                </a:solidFill>
              </a:rPr>
              <a:t>историей</a:t>
            </a:r>
            <a:endParaRPr lang="ru-RU" sz="2800" b="1" dirty="0">
              <a:solidFill>
                <a:srgbClr val="1459A7"/>
              </a:solidFill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2792AB5F-71CE-418F-84D3-FA92766B2D03}"/>
              </a:ext>
            </a:extLst>
          </p:cNvPr>
          <p:cNvCxnSpPr>
            <a:cxnSpLocks/>
          </p:cNvCxnSpPr>
          <p:nvPr/>
        </p:nvCxnSpPr>
        <p:spPr>
          <a:xfrm>
            <a:off x="4110618" y="3713477"/>
            <a:ext cx="413959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058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2A15D7F1-729A-4A39-A2D5-8358524C4DF2}"/>
              </a:ext>
            </a:extLst>
          </p:cNvPr>
          <p:cNvSpPr/>
          <p:nvPr/>
        </p:nvSpPr>
        <p:spPr>
          <a:xfrm>
            <a:off x="0" y="520118"/>
            <a:ext cx="2080009" cy="81342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Челябинск линиями в программу 2">
            <a:extLst>
              <a:ext uri="{FF2B5EF4-FFF2-40B4-BE49-F238E27FC236}">
                <a16:creationId xmlns:a16="http://schemas.microsoft.com/office/drawing/2014/main" id="{378F0D8B-6437-4732-873B-7362FAB9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79" y="5588596"/>
            <a:ext cx="4723435" cy="125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9" y="292864"/>
            <a:ext cx="2049363" cy="7101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8411" y="3927300"/>
            <a:ext cx="108863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2200" b="1">
                <a:solidFill>
                  <a:srgbClr val="1459A7"/>
                </a:solidFill>
              </a:defRPr>
            </a:lvl1pPr>
          </a:lstStyle>
          <a:p>
            <a:r>
              <a:rPr lang="ru-RU" dirty="0"/>
              <a:t>Муниципальный инновационный проект </a:t>
            </a:r>
            <a:r>
              <a:rPr lang="ru-RU" dirty="0"/>
              <a:t>«Социализация семей с миграционной историей посредством изучения русского языка и приобщения к российской культуре в условиях поликультурной среды г. Челябинска»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68411" y="2225393"/>
            <a:ext cx="108739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2800" b="1">
                <a:solidFill>
                  <a:srgbClr val="1459A7"/>
                </a:solidFill>
              </a:defRPr>
            </a:lvl1pPr>
          </a:lstStyle>
          <a:p>
            <a:pPr algn="just"/>
            <a:r>
              <a:rPr lang="ru-RU" sz="2200" dirty="0" smtClean="0"/>
              <a:t>Муниципальный проект «Обучение </a:t>
            </a:r>
            <a:r>
              <a:rPr lang="ru-RU" sz="2200" dirty="0"/>
              <a:t>русскому языку как неродному в условиях поликультурной среды города </a:t>
            </a:r>
            <a:r>
              <a:rPr lang="ru-RU" sz="2200" dirty="0"/>
              <a:t>Челябинска»</a:t>
            </a:r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68411" y="1552838"/>
            <a:ext cx="234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ru-RU" dirty="0" smtClean="0"/>
              <a:t>2019-2022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68411" y="3273045"/>
            <a:ext cx="234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ru-RU" dirty="0" smtClean="0"/>
              <a:t>С 2023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696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2A15D7F1-729A-4A39-A2D5-8358524C4DF2}"/>
              </a:ext>
            </a:extLst>
          </p:cNvPr>
          <p:cNvSpPr/>
          <p:nvPr/>
        </p:nvSpPr>
        <p:spPr>
          <a:xfrm>
            <a:off x="0" y="520118"/>
            <a:ext cx="2080009" cy="81342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Челябинск линиями в программу 2">
            <a:extLst>
              <a:ext uri="{FF2B5EF4-FFF2-40B4-BE49-F238E27FC236}">
                <a16:creationId xmlns:a16="http://schemas.microsoft.com/office/drawing/2014/main" id="{378F0D8B-6437-4732-873B-7362FAB9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79" y="5588596"/>
            <a:ext cx="4723435" cy="125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9" y="292864"/>
            <a:ext cx="2049363" cy="7101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487" y="1216874"/>
            <a:ext cx="110222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/>
              <a:t>Согласно проведенному мониторингу в общеобразовательных организациях города Челябинска обучается </a:t>
            </a:r>
            <a:r>
              <a:rPr lang="ru-RU" b="1" dirty="0"/>
              <a:t>7186</a:t>
            </a:r>
            <a:r>
              <a:rPr lang="ru-RU" dirty="0"/>
              <a:t> обучающихся с миграционной </a:t>
            </a:r>
            <a:r>
              <a:rPr lang="ru-RU" dirty="0" smtClean="0"/>
              <a:t>историей, </a:t>
            </a:r>
            <a:r>
              <a:rPr lang="ru-RU" dirty="0"/>
              <a:t>из них </a:t>
            </a:r>
            <a:r>
              <a:rPr lang="ru-RU" b="1" dirty="0"/>
              <a:t>1777 </a:t>
            </a:r>
            <a:r>
              <a:rPr lang="ru-RU" b="1" dirty="0" err="1"/>
              <a:t>инофона</a:t>
            </a:r>
            <a:r>
              <a:rPr lang="ru-RU" dirty="0"/>
              <a:t>. </a:t>
            </a:r>
            <a:endParaRPr lang="ru-RU" dirty="0" smtClean="0"/>
          </a:p>
          <a:p>
            <a:pPr indent="457200" algn="just"/>
            <a:r>
              <a:rPr lang="ru-RU" dirty="0" smtClean="0"/>
              <a:t>Также </a:t>
            </a:r>
            <a:r>
              <a:rPr lang="ru-RU" dirty="0"/>
              <a:t>дополнительное количество детей-</a:t>
            </a:r>
            <a:r>
              <a:rPr lang="ru-RU" dirty="0" err="1"/>
              <a:t>инофонов</a:t>
            </a:r>
            <a:r>
              <a:rPr lang="ru-RU" dirty="0"/>
              <a:t>, не обладающих миграционным опытом и являющихся с рождения гражданами Российской Федерации, составляет </a:t>
            </a:r>
            <a:r>
              <a:rPr lang="ru-RU" b="1" dirty="0"/>
              <a:t>762</a:t>
            </a:r>
            <a:r>
              <a:rPr lang="ru-RU" dirty="0"/>
              <a:t> обучающихся. </a:t>
            </a:r>
            <a:endParaRPr lang="ru-RU" dirty="0" smtClean="0"/>
          </a:p>
          <a:p>
            <a:pPr indent="457200" algn="just"/>
            <a:r>
              <a:rPr lang="ru-RU" dirty="0" smtClean="0"/>
              <a:t>Начальное общее образование - </a:t>
            </a:r>
            <a:r>
              <a:rPr lang="ru-RU" b="1" dirty="0"/>
              <a:t>3520</a:t>
            </a:r>
            <a:r>
              <a:rPr lang="ru-RU" dirty="0"/>
              <a:t> обучающихся с миграционной </a:t>
            </a:r>
            <a:r>
              <a:rPr lang="ru-RU" dirty="0" smtClean="0"/>
              <a:t>историей, </a:t>
            </a:r>
            <a:r>
              <a:rPr lang="ru-RU" dirty="0"/>
              <a:t>из них </a:t>
            </a:r>
            <a:r>
              <a:rPr lang="ru-RU" b="1" dirty="0"/>
              <a:t>1078 </a:t>
            </a:r>
            <a:r>
              <a:rPr lang="ru-RU" b="1" dirty="0" err="1"/>
              <a:t>инофона</a:t>
            </a:r>
            <a:r>
              <a:rPr lang="ru-RU" dirty="0"/>
              <a:t>. </a:t>
            </a:r>
            <a:endParaRPr lang="ru-RU" dirty="0" smtClean="0"/>
          </a:p>
          <a:p>
            <a:pPr indent="457200" algn="just"/>
            <a:r>
              <a:rPr lang="ru-RU" dirty="0" smtClean="0"/>
              <a:t>Основное общее образование - </a:t>
            </a:r>
            <a:r>
              <a:rPr lang="ru-RU" b="1" dirty="0"/>
              <a:t>3460</a:t>
            </a:r>
            <a:r>
              <a:rPr lang="ru-RU" dirty="0"/>
              <a:t> </a:t>
            </a:r>
            <a:r>
              <a:rPr lang="ru-RU" dirty="0" smtClean="0"/>
              <a:t>обучающихся </a:t>
            </a:r>
            <a:r>
              <a:rPr lang="ru-RU" dirty="0"/>
              <a:t>с миграционной историей, из них </a:t>
            </a:r>
            <a:r>
              <a:rPr lang="ru-RU" b="1" dirty="0"/>
              <a:t>687 </a:t>
            </a:r>
            <a:r>
              <a:rPr lang="ru-RU" b="1" dirty="0" err="1" smtClean="0"/>
              <a:t>инофонов</a:t>
            </a:r>
            <a:r>
              <a:rPr lang="ru-RU" b="1" dirty="0" smtClean="0"/>
              <a:t>.</a:t>
            </a:r>
          </a:p>
          <a:p>
            <a:pPr indent="457200" algn="just"/>
            <a:r>
              <a:rPr lang="ru-RU" dirty="0" smtClean="0"/>
              <a:t>Среднее общее образование – </a:t>
            </a:r>
            <a:r>
              <a:rPr lang="ru-RU" b="1" dirty="0"/>
              <a:t>206</a:t>
            </a:r>
            <a:r>
              <a:rPr lang="ru-RU" dirty="0"/>
              <a:t> </a:t>
            </a:r>
            <a:r>
              <a:rPr lang="ru-RU" dirty="0" smtClean="0"/>
              <a:t>обучающихся </a:t>
            </a:r>
            <a:r>
              <a:rPr lang="ru-RU" dirty="0"/>
              <a:t>с миграционной историей, из них </a:t>
            </a:r>
            <a:r>
              <a:rPr lang="ru-RU" b="1" dirty="0"/>
              <a:t>12 </a:t>
            </a:r>
            <a:r>
              <a:rPr lang="ru-RU" b="1" dirty="0" err="1" smtClean="0"/>
              <a:t>инофонов</a:t>
            </a:r>
            <a:r>
              <a:rPr lang="ru-RU" dirty="0" smtClean="0"/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596101"/>
              </p:ext>
            </p:extLst>
          </p:nvPr>
        </p:nvGraphicFramePr>
        <p:xfrm>
          <a:off x="494270" y="3462105"/>
          <a:ext cx="6252519" cy="259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65678">
                  <a:extLst>
                    <a:ext uri="{9D8B030D-6E8A-4147-A177-3AD203B41FA5}">
                      <a16:colId xmlns:a16="http://schemas.microsoft.com/office/drawing/2014/main" val="3673612497"/>
                    </a:ext>
                  </a:extLst>
                </a:gridCol>
                <a:gridCol w="1586841">
                  <a:extLst>
                    <a:ext uri="{9D8B030D-6E8A-4147-A177-3AD203B41FA5}">
                      <a16:colId xmlns:a16="http://schemas.microsoft.com/office/drawing/2014/main" val="360527282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Таджикистан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3761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98932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 Узбекистан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602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49429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Киргизстан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691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5033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Казахстан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1547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882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Украина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82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9920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Армения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284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46739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Азербайджан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103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43673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другие страны (невозможно определить)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9164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92530" y="3571103"/>
            <a:ext cx="3015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Проблема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55879" y="4758105"/>
            <a:ext cx="4381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2800" b="1">
                <a:solidFill>
                  <a:srgbClr val="1459A7"/>
                </a:solidFill>
              </a:defRPr>
            </a:lvl1pPr>
          </a:lstStyle>
          <a:p>
            <a:r>
              <a:rPr lang="ru-RU" dirty="0"/>
              <a:t>Направление работы ООО</a:t>
            </a:r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9106929" y="4177195"/>
            <a:ext cx="395417" cy="454749"/>
          </a:xfrm>
          <a:prstGeom prst="actionButtonHelp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08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2A15D7F1-729A-4A39-A2D5-8358524C4DF2}"/>
              </a:ext>
            </a:extLst>
          </p:cNvPr>
          <p:cNvSpPr/>
          <p:nvPr/>
        </p:nvSpPr>
        <p:spPr>
          <a:xfrm>
            <a:off x="0" y="520118"/>
            <a:ext cx="2080009" cy="81342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Челябинск линиями в программу 2">
            <a:extLst>
              <a:ext uri="{FF2B5EF4-FFF2-40B4-BE49-F238E27FC236}">
                <a16:creationId xmlns:a16="http://schemas.microsoft.com/office/drawing/2014/main" id="{378F0D8B-6437-4732-873B-7362FAB9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79" y="5588596"/>
            <a:ext cx="4723435" cy="125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9" y="292864"/>
            <a:ext cx="2049363" cy="7101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48435" y="520118"/>
            <a:ext cx="73275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Сетевой </a:t>
            </a:r>
            <a:r>
              <a:rPr lang="ru-RU" sz="2400" b="1" dirty="0"/>
              <a:t>координатор</a:t>
            </a:r>
            <a:endParaRPr lang="ru-RU" b="1" dirty="0" smtClean="0"/>
          </a:p>
          <a:p>
            <a:r>
              <a:rPr lang="ru-RU" dirty="0" smtClean="0"/>
              <a:t>МАОУ </a:t>
            </a:r>
            <a:r>
              <a:rPr lang="ru-RU" dirty="0"/>
              <a:t>«СОШ № 6 г. Челябинска</a:t>
            </a:r>
            <a:r>
              <a:rPr lang="ru-RU" dirty="0" smtClean="0"/>
              <a:t>» </a:t>
            </a:r>
          </a:p>
          <a:p>
            <a:endParaRPr lang="ru-RU" dirty="0"/>
          </a:p>
          <a:p>
            <a:r>
              <a:rPr lang="ru-RU" sz="2400" b="1" dirty="0" smtClean="0"/>
              <a:t>Сетевые партнеры</a:t>
            </a:r>
          </a:p>
          <a:p>
            <a:r>
              <a:rPr lang="ru-RU" dirty="0"/>
              <a:t>МБОУ «СОШ № 68 г. Челябинска», </a:t>
            </a:r>
            <a:endParaRPr lang="ru-RU" dirty="0" smtClean="0"/>
          </a:p>
          <a:p>
            <a:r>
              <a:rPr lang="ru-RU" dirty="0"/>
              <a:t>МБУ «ЦППМСП Калининского района г. Челябинска</a:t>
            </a:r>
            <a:r>
              <a:rPr lang="ru-RU" dirty="0" smtClean="0"/>
              <a:t>»,</a:t>
            </a:r>
          </a:p>
          <a:p>
            <a:r>
              <a:rPr lang="ru-RU" dirty="0"/>
              <a:t>МБОУ «СОШ № 54 г. Челябинска», </a:t>
            </a:r>
            <a:r>
              <a:rPr lang="ru-RU" dirty="0" smtClean="0"/>
              <a:t>МБОУ </a:t>
            </a:r>
            <a:r>
              <a:rPr lang="ru-RU" dirty="0"/>
              <a:t>«СОШ № 42 г. Челябинска», </a:t>
            </a:r>
            <a:endParaRPr lang="ru-RU" dirty="0" smtClean="0"/>
          </a:p>
          <a:p>
            <a:r>
              <a:rPr lang="ru-RU" dirty="0" smtClean="0"/>
              <a:t>МАОУ </a:t>
            </a:r>
            <a:r>
              <a:rPr lang="ru-RU" dirty="0"/>
              <a:t>«СОШ № 8 г. Челябинска», </a:t>
            </a:r>
            <a:r>
              <a:rPr lang="ru-RU" dirty="0" smtClean="0"/>
              <a:t>МБОУ </a:t>
            </a:r>
            <a:r>
              <a:rPr lang="ru-RU" dirty="0"/>
              <a:t>«СОШ № 28 г. Челябинска», </a:t>
            </a:r>
            <a:endParaRPr lang="ru-RU" dirty="0" smtClean="0"/>
          </a:p>
          <a:p>
            <a:r>
              <a:rPr lang="ru-RU" dirty="0" smtClean="0"/>
              <a:t>МБОУ </a:t>
            </a:r>
            <a:r>
              <a:rPr lang="ru-RU" dirty="0"/>
              <a:t>«СОШ № 19 г. Челябинска», </a:t>
            </a:r>
            <a:r>
              <a:rPr lang="ru-RU" dirty="0" smtClean="0"/>
              <a:t>МАОУ </a:t>
            </a:r>
            <a:r>
              <a:rPr lang="ru-RU" dirty="0"/>
              <a:t>«СОШ № 53 г. Челябинска»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8389" y="2115177"/>
            <a:ext cx="37122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Результаты</a:t>
            </a:r>
          </a:p>
          <a:p>
            <a:pPr algn="just"/>
            <a:r>
              <a:rPr lang="ru-RU" dirty="0" smtClean="0"/>
              <a:t>Программы, дидактические материалы, система муниципальных образовательных и воспитательных событий для детей с миграционной историей, алгоритмы взаимодействия с администрацией города Челябинска, </a:t>
            </a:r>
            <a:r>
              <a:rPr lang="ru-RU" dirty="0" err="1" smtClean="0"/>
              <a:t>муфиятом</a:t>
            </a:r>
            <a:r>
              <a:rPr lang="ru-RU" dirty="0" smtClean="0"/>
              <a:t>, национальными диаспорами и многое другое…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30068" y="4436075"/>
            <a:ext cx="5251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Признание</a:t>
            </a:r>
          </a:p>
          <a:p>
            <a:r>
              <a:rPr lang="ru-RU" sz="2000" dirty="0" smtClean="0"/>
              <a:t>Федеральный и региональный уровни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9996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2A15D7F1-729A-4A39-A2D5-8358524C4DF2}"/>
              </a:ext>
            </a:extLst>
          </p:cNvPr>
          <p:cNvSpPr/>
          <p:nvPr/>
        </p:nvSpPr>
        <p:spPr>
          <a:xfrm>
            <a:off x="0" y="520118"/>
            <a:ext cx="2080009" cy="81342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Челябинск линиями в программу 2">
            <a:extLst>
              <a:ext uri="{FF2B5EF4-FFF2-40B4-BE49-F238E27FC236}">
                <a16:creationId xmlns:a16="http://schemas.microsoft.com/office/drawing/2014/main" id="{378F0D8B-6437-4732-873B-7362FAB9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79" y="5588596"/>
            <a:ext cx="4723435" cy="125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9" y="292864"/>
            <a:ext cx="2049363" cy="710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6627" y="1470454"/>
            <a:ext cx="1100987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Bef>
                <a:spcPts val="1200"/>
              </a:spcBef>
            </a:pPr>
            <a:r>
              <a:rPr lang="ru-RU" sz="2200" dirty="0"/>
              <a:t>Секция № 1. </a:t>
            </a:r>
            <a:r>
              <a:rPr lang="ru-RU" sz="2200" b="1" dirty="0"/>
              <a:t>Управленческие аспекты организации обучения и воспитания детей с миграционной историей </a:t>
            </a:r>
            <a:r>
              <a:rPr lang="ru-RU" sz="2200" dirty="0"/>
              <a:t>/ Руководители общеобразовательных организаций, заместители директоров по УВР</a:t>
            </a:r>
          </a:p>
          <a:p>
            <a:pPr indent="457200" algn="just">
              <a:spcBef>
                <a:spcPts val="1200"/>
              </a:spcBef>
            </a:pPr>
            <a:r>
              <a:rPr lang="ru-RU" sz="2200" dirty="0"/>
              <a:t>Секция № 2. </a:t>
            </a:r>
            <a:r>
              <a:rPr lang="ru-RU" sz="2200" b="1" dirty="0"/>
              <a:t>Обучение русскому языку как неродному: обзор дидактических и методических материалов </a:t>
            </a:r>
            <a:r>
              <a:rPr lang="ru-RU" sz="2200" dirty="0"/>
              <a:t>/ Руководители методических объединений учителей начальных классов, учителей русского языка и литературы</a:t>
            </a:r>
          </a:p>
          <a:p>
            <a:pPr indent="457200" algn="just">
              <a:spcBef>
                <a:spcPts val="1200"/>
              </a:spcBef>
            </a:pPr>
            <a:r>
              <a:rPr lang="ru-RU" sz="2200" dirty="0"/>
              <a:t>Секция № 3. </a:t>
            </a:r>
            <a:r>
              <a:rPr lang="ru-RU" sz="2200" b="1" dirty="0"/>
              <a:t>Система образовательных событий муниципального уровня как эффективный инструмент социализации детей с миграционной историей </a:t>
            </a:r>
            <a:r>
              <a:rPr lang="ru-RU" sz="2200" dirty="0"/>
              <a:t>/ Заместители руководителя по ВР, руководители методического объединения классных руководителей </a:t>
            </a:r>
          </a:p>
          <a:p>
            <a:pPr indent="457200" algn="just">
              <a:spcBef>
                <a:spcPts val="1200"/>
              </a:spcBef>
            </a:pPr>
            <a:r>
              <a:rPr lang="ru-RU" sz="2200" dirty="0"/>
              <a:t>Секция № 4. </a:t>
            </a:r>
            <a:r>
              <a:rPr lang="ru-RU" sz="2200" b="1" dirty="0" smtClean="0"/>
              <a:t>Деятельность службы сопровождения </a:t>
            </a:r>
            <a:r>
              <a:rPr lang="ru-RU" sz="2200" dirty="0" smtClean="0"/>
              <a:t>/ </a:t>
            </a:r>
            <a:r>
              <a:rPr lang="ru-RU" sz="2200" dirty="0"/>
              <a:t>Педагоги-психологи, социальный педагог</a:t>
            </a:r>
          </a:p>
          <a:p>
            <a:pPr indent="457200" algn="just">
              <a:spcBef>
                <a:spcPts val="1200"/>
              </a:spcBef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01274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302</Words>
  <Application>Microsoft Office PowerPoint</Application>
  <PresentationFormat>Широкоэкранный</PresentationFormat>
  <Paragraphs>47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Николаевна</dc:creator>
  <cp:lastModifiedBy>Admin</cp:lastModifiedBy>
  <cp:revision>219</cp:revision>
  <cp:lastPrinted>2023-05-18T07:55:01Z</cp:lastPrinted>
  <dcterms:created xsi:type="dcterms:W3CDTF">2023-05-17T07:55:28Z</dcterms:created>
  <dcterms:modified xsi:type="dcterms:W3CDTF">2025-01-15T21:05:44Z</dcterms:modified>
</cp:coreProperties>
</file>